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snapToObjects="1">
      <p:cViewPr varScale="1">
        <p:scale>
          <a:sx n="90" d="100"/>
          <a:sy n="90" d="100"/>
        </p:scale>
        <p:origin x="232"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4670F-F798-2B00-EA54-4FFA2BF743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36BCB95-CA25-CA1F-B6CD-165B60D583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4A85F5F-84B2-AF00-4473-6D9462C3CE2E}"/>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EF169D35-0971-0DE7-EDE3-EB28F39D60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D4CB03-088E-302D-E5AF-0C23FB0FB3AB}"/>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159768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E7A9-396B-8AA0-BCBD-E84A9E9D9DA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9217DA2-F94E-4840-CDC1-D318DA765D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0D89C43-A076-597D-872D-3D1791BA22A4}"/>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42BDF774-D91B-8D03-34F7-179E0A1C5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74A61C-7B83-5CF4-72C9-D0EFFCD189FB}"/>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335167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05EFB-9BA2-556B-4652-C56D54AF5E1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BEDDCAF-07E2-D40C-1A12-9EED2E5EE8D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EB2EA55-1FD1-489F-D828-3A3DF4814BF6}"/>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2F069C73-A04E-5032-F719-656CE0FED6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0F089F-9A23-FCD0-038E-FCE2057D7A3A}"/>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259516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66AB7-316F-8609-1F9D-F5B6694C3D9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2AB609B-AAE8-99B5-5BBA-1BEB2172BFF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E15E69-3FDE-2BCA-F1C1-5FD794C25EFA}"/>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CA4582E0-7A49-396F-600C-7A8BC466D4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4B282-F77F-3736-CE51-24AE7CC0FFE5}"/>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285132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8A72-E055-4304-F646-4B74BA14E09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446956A-5D15-6727-AFA8-F1D491DFBA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7DB9698-3D3B-5463-30BA-BD41316CC6F1}"/>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908545ED-E9D5-067E-8695-CAE0E41D59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B42AD5-F8BF-9CE0-3307-9F22C8D521C1}"/>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125239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A107E-9A7C-0287-E758-D62EA4DB4DE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0B5D2B5-814F-3F89-D401-6864CE8DA30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9A0E844-ACDF-65F3-32AC-C120DFE98C5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4B32438-CC9F-B4C8-B6FE-E66FB8FDD03C}"/>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6" name="Footer Placeholder 5">
            <a:extLst>
              <a:ext uri="{FF2B5EF4-FFF2-40B4-BE49-F238E27FC236}">
                <a16:creationId xmlns:a16="http://schemas.microsoft.com/office/drawing/2014/main" id="{1274DF84-376B-2616-1166-C7994351E4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827088-15A3-642E-AF76-4855135CE547}"/>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399521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DB60-C471-5F1F-7F4F-15F352D4C27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A7130D9-7181-B9D4-D107-353804E41C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D0EBB7A-FD54-5CD8-E434-7D4B3B65C8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7607826-A6BB-1F3B-8FE9-BBAF7D8FA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7AD573E-B413-86C5-0089-93B830EC754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EBB784A-960E-4BA0-D54D-71A4FC919CF2}"/>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8" name="Footer Placeholder 7">
            <a:extLst>
              <a:ext uri="{FF2B5EF4-FFF2-40B4-BE49-F238E27FC236}">
                <a16:creationId xmlns:a16="http://schemas.microsoft.com/office/drawing/2014/main" id="{8C68954B-96E9-AA3B-8759-B2F8358BEF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5E836E-9C1B-04B1-26BE-55A12A0BC105}"/>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15380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9E032-7E7B-9178-F394-3BB3C3D2171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E590328-B3A2-BFDC-83F6-C70CEE1EB656}"/>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4" name="Footer Placeholder 3">
            <a:extLst>
              <a:ext uri="{FF2B5EF4-FFF2-40B4-BE49-F238E27FC236}">
                <a16:creationId xmlns:a16="http://schemas.microsoft.com/office/drawing/2014/main" id="{2812F04D-D353-77C4-1914-DDE0351A55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005E8B-B900-E20A-0311-D6AD5ED4BBFC}"/>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395685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C20362-36FB-4800-AD18-87FF47CD6768}"/>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3" name="Footer Placeholder 2">
            <a:extLst>
              <a:ext uri="{FF2B5EF4-FFF2-40B4-BE49-F238E27FC236}">
                <a16:creationId xmlns:a16="http://schemas.microsoft.com/office/drawing/2014/main" id="{F951E2F6-FD33-5A10-D7CD-355D9AC1B8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71BFA9-DAE8-2A9C-1D2C-CCD82BF54418}"/>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6283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B3131-6F9B-979E-949C-55062C5AFDA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21652A2-ECEE-0F71-3C37-43DC331FD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8FBD808-1D51-9211-6AB7-C7FC9E5657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3B1B21-285B-A7DE-3D30-BA3F62132528}"/>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6" name="Footer Placeholder 5">
            <a:extLst>
              <a:ext uri="{FF2B5EF4-FFF2-40B4-BE49-F238E27FC236}">
                <a16:creationId xmlns:a16="http://schemas.microsoft.com/office/drawing/2014/main" id="{17F44910-5CF0-266A-CA7C-CAE4D684FA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4CAF6A-562B-98F7-43FD-D0E3A4E3B1F2}"/>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318015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47E8-445B-10F3-51A8-C2DC4E242A0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2CBA435-8932-8B5B-B687-9F4337C11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5EBB9A-9183-BCB6-600B-23ED36B2A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E1CD5C-68AB-CA18-4BF0-02D1962F501A}"/>
              </a:ext>
            </a:extLst>
          </p:cNvPr>
          <p:cNvSpPr>
            <a:spLocks noGrp="1"/>
          </p:cNvSpPr>
          <p:nvPr>
            <p:ph type="dt" sz="half" idx="10"/>
          </p:nvPr>
        </p:nvSpPr>
        <p:spPr/>
        <p:txBody>
          <a:bodyPr/>
          <a:lstStyle/>
          <a:p>
            <a:fld id="{04F3C52A-A637-6443-A0B2-107DDAF7B678}" type="datetimeFigureOut">
              <a:rPr lang="en-GB" smtClean="0"/>
              <a:t>03/10/2023</a:t>
            </a:fld>
            <a:endParaRPr lang="en-GB"/>
          </a:p>
        </p:txBody>
      </p:sp>
      <p:sp>
        <p:nvSpPr>
          <p:cNvPr id="6" name="Footer Placeholder 5">
            <a:extLst>
              <a:ext uri="{FF2B5EF4-FFF2-40B4-BE49-F238E27FC236}">
                <a16:creationId xmlns:a16="http://schemas.microsoft.com/office/drawing/2014/main" id="{5E45712F-450C-7E54-BB84-6F009457E0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57AD3C-257F-C4CA-13BC-3A266F380197}"/>
              </a:ext>
            </a:extLst>
          </p:cNvPr>
          <p:cNvSpPr>
            <a:spLocks noGrp="1"/>
          </p:cNvSpPr>
          <p:nvPr>
            <p:ph type="sldNum" sz="quarter" idx="12"/>
          </p:nvPr>
        </p:nvSpPr>
        <p:spPr/>
        <p:txBody>
          <a:bodyPr/>
          <a:lstStyle/>
          <a:p>
            <a:fld id="{58DFDC87-CA0A-BF46-8F93-4033FEE2E338}" type="slidenum">
              <a:rPr lang="en-GB" smtClean="0"/>
              <a:t>‹#›</a:t>
            </a:fld>
            <a:endParaRPr lang="en-GB"/>
          </a:p>
        </p:txBody>
      </p:sp>
    </p:spTree>
    <p:extLst>
      <p:ext uri="{BB962C8B-B14F-4D97-AF65-F5344CB8AC3E}">
        <p14:creationId xmlns:p14="http://schemas.microsoft.com/office/powerpoint/2010/main" val="168633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531997-62C4-B6EA-F157-5D681C15C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DF70F81-49D6-1E87-04B7-FC6C06E8A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865831-71F4-034B-A92E-D82B3552F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3C52A-A637-6443-A0B2-107DDAF7B678}" type="datetimeFigureOut">
              <a:rPr lang="en-GB" smtClean="0"/>
              <a:t>03/10/2023</a:t>
            </a:fld>
            <a:endParaRPr lang="en-GB"/>
          </a:p>
        </p:txBody>
      </p:sp>
      <p:sp>
        <p:nvSpPr>
          <p:cNvPr id="5" name="Footer Placeholder 4">
            <a:extLst>
              <a:ext uri="{FF2B5EF4-FFF2-40B4-BE49-F238E27FC236}">
                <a16:creationId xmlns:a16="http://schemas.microsoft.com/office/drawing/2014/main" id="{C2FC24A5-DCB7-6BE0-9B94-EDD309FFE8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F2E0AD-BE5B-3FD7-6B49-FAD5242277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DC87-CA0A-BF46-8F93-4033FEE2E338}" type="slidenum">
              <a:rPr lang="en-GB" smtClean="0"/>
              <a:t>‹#›</a:t>
            </a:fld>
            <a:endParaRPr lang="en-GB"/>
          </a:p>
        </p:txBody>
      </p:sp>
    </p:spTree>
    <p:extLst>
      <p:ext uri="{BB962C8B-B14F-4D97-AF65-F5344CB8AC3E}">
        <p14:creationId xmlns:p14="http://schemas.microsoft.com/office/powerpoint/2010/main" val="261367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7" name="Freeform: Shape 205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9" name="Rectangle 2058">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Freeform: Shape 2062">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65" name="Isosceles Triangle 2064">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PASS Interventions - GL Education">
            <a:extLst>
              <a:ext uri="{FF2B5EF4-FFF2-40B4-BE49-F238E27FC236}">
                <a16:creationId xmlns:a16="http://schemas.microsoft.com/office/drawing/2014/main" id="{358A6AE8-C0FF-195C-7ABB-7C77ED9257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88926" y="544436"/>
            <a:ext cx="6554195" cy="557106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067" name="Isosceles Triangle 2066">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B6B6158-9490-934E-B324-35857E282D26}"/>
              </a:ext>
            </a:extLst>
          </p:cNvPr>
          <p:cNvSpPr txBox="1"/>
          <p:nvPr/>
        </p:nvSpPr>
        <p:spPr>
          <a:xfrm>
            <a:off x="485775" y="2112268"/>
            <a:ext cx="3091107" cy="3693319"/>
          </a:xfrm>
          <a:prstGeom prst="rect">
            <a:avLst/>
          </a:prstGeom>
          <a:noFill/>
        </p:spPr>
        <p:txBody>
          <a:bodyPr wrap="square" rtlCol="0">
            <a:spAutoFit/>
          </a:bodyPr>
          <a:lstStyle/>
          <a:p>
            <a:r>
              <a:rPr lang="en-GB" b="1" dirty="0"/>
              <a:t>GL PASS Surveys are used to </a:t>
            </a:r>
            <a:r>
              <a:rPr lang="en-GB" b="1" i="0" dirty="0">
                <a:solidFill>
                  <a:srgbClr val="333333"/>
                </a:solidFill>
                <a:effectLst/>
                <a:latin typeface="Roboto" panose="02000000000000000000" pitchFamily="2" charset="0"/>
              </a:rPr>
              <a:t>sensitively explore the social and emotional wellbeing of our students.</a:t>
            </a:r>
          </a:p>
          <a:p>
            <a:endParaRPr lang="en-GB" b="1" dirty="0">
              <a:solidFill>
                <a:srgbClr val="333333"/>
              </a:solidFill>
              <a:latin typeface="Roboto" panose="02000000000000000000" pitchFamily="2" charset="0"/>
            </a:endParaRPr>
          </a:p>
          <a:p>
            <a:endParaRPr lang="en-GB" b="1" i="0" dirty="0">
              <a:solidFill>
                <a:srgbClr val="333333"/>
              </a:solidFill>
              <a:effectLst/>
              <a:latin typeface="Roboto" panose="02000000000000000000" pitchFamily="2" charset="0"/>
            </a:endParaRPr>
          </a:p>
          <a:p>
            <a:r>
              <a:rPr lang="en-GB" b="1" dirty="0">
                <a:solidFill>
                  <a:srgbClr val="333333"/>
                </a:solidFill>
                <a:latin typeface="Roboto" panose="02000000000000000000" pitchFamily="2" charset="0"/>
              </a:rPr>
              <a:t>These individual surveys allow us to intervene and provide guidance swiftly and effectively to the students who need it most. </a:t>
            </a:r>
            <a:r>
              <a:rPr lang="en-GB" b="1" i="0" dirty="0">
                <a:solidFill>
                  <a:srgbClr val="333333"/>
                </a:solidFill>
                <a:effectLst/>
                <a:latin typeface="Roboto" panose="02000000000000000000" pitchFamily="2" charset="0"/>
              </a:rPr>
              <a:t> </a:t>
            </a:r>
          </a:p>
          <a:p>
            <a:endParaRPr lang="en-GB" b="1" dirty="0">
              <a:solidFill>
                <a:srgbClr val="333333"/>
              </a:solidFill>
              <a:latin typeface="Roboto" panose="02000000000000000000" pitchFamily="2" charset="0"/>
            </a:endParaRPr>
          </a:p>
          <a:p>
            <a:endParaRPr lang="en-GB" b="1" dirty="0"/>
          </a:p>
        </p:txBody>
      </p:sp>
      <p:sp>
        <p:nvSpPr>
          <p:cNvPr id="14" name="TextBox 13">
            <a:extLst>
              <a:ext uri="{FF2B5EF4-FFF2-40B4-BE49-F238E27FC236}">
                <a16:creationId xmlns:a16="http://schemas.microsoft.com/office/drawing/2014/main" id="{D50A804C-1B17-9720-C347-3171948930AB}"/>
              </a:ext>
            </a:extLst>
          </p:cNvPr>
          <p:cNvSpPr txBox="1"/>
          <p:nvPr/>
        </p:nvSpPr>
        <p:spPr>
          <a:xfrm>
            <a:off x="9843121" y="1650602"/>
            <a:ext cx="2015318" cy="3785652"/>
          </a:xfrm>
          <a:prstGeom prst="rect">
            <a:avLst/>
          </a:prstGeom>
          <a:noFill/>
        </p:spPr>
        <p:txBody>
          <a:bodyPr wrap="square">
            <a:spAutoFit/>
          </a:bodyPr>
          <a:lstStyle/>
          <a:p>
            <a:r>
              <a:rPr lang="en-GB" sz="1600" b="0" i="0" dirty="0">
                <a:solidFill>
                  <a:srgbClr val="7030A0"/>
                </a:solidFill>
                <a:effectLst/>
                <a:latin typeface="Roboto" panose="02000000000000000000" pitchFamily="2" charset="0"/>
              </a:rPr>
              <a:t>PASS is a powerful tool because it measures the impact our school climate and culture is having on the development of our children. It tells us how our school climate and culture are making our children feel about themselves as learners and individuals. </a:t>
            </a:r>
            <a:endParaRPr lang="en-GB" sz="1600" dirty="0">
              <a:solidFill>
                <a:srgbClr val="7030A0"/>
              </a:solidFill>
            </a:endParaRPr>
          </a:p>
        </p:txBody>
      </p:sp>
    </p:spTree>
    <p:extLst>
      <p:ext uri="{BB962C8B-B14F-4D97-AF65-F5344CB8AC3E}">
        <p14:creationId xmlns:p14="http://schemas.microsoft.com/office/powerpoint/2010/main" val="28344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Freeform: Shape 103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Freeform: Shape 103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41" name="Isosceles Triangle 104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DL Literacy on the App Store">
            <a:extLst>
              <a:ext uri="{FF2B5EF4-FFF2-40B4-BE49-F238E27FC236}">
                <a16:creationId xmlns:a16="http://schemas.microsoft.com/office/drawing/2014/main" id="{F0069D37-9589-F93D-219B-9805F06558D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702734"/>
            <a:ext cx="10905066" cy="545253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043" name="Isosceles Triangle 104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299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E9818B-1F72-AFAC-82D7-D65C52B7706B}"/>
              </a:ext>
            </a:extLst>
          </p:cNvPr>
          <p:cNvSpPr>
            <a:spLocks noGrp="1"/>
          </p:cNvSpPr>
          <p:nvPr>
            <p:ph idx="1"/>
          </p:nvPr>
        </p:nvSpPr>
        <p:spPr>
          <a:xfrm>
            <a:off x="5543550" y="985838"/>
            <a:ext cx="5810250" cy="5191125"/>
          </a:xfrm>
        </p:spPr>
        <p:txBody>
          <a:bodyPr>
            <a:normAutofit fontScale="92500" lnSpcReduction="10000"/>
          </a:bodyPr>
          <a:lstStyle/>
          <a:p>
            <a:pPr algn="l" fontAlgn="base"/>
            <a:r>
              <a:rPr lang="en-GB" b="0" i="0" dirty="0">
                <a:solidFill>
                  <a:srgbClr val="2F4858"/>
                </a:solidFill>
                <a:effectLst/>
                <a:latin typeface="roboto" panose="02000000000000000000" pitchFamily="2" charset="0"/>
              </a:rPr>
              <a:t>Malachi are a not for profit, therapeutic family support organisation founded in 1991, working across the Midlands and Staffordshire. We support parents/carers, young people and professionals through a range of counselling based therapeutic interventions to create lasting change.</a:t>
            </a:r>
          </a:p>
          <a:p>
            <a:pPr algn="l" fontAlgn="base"/>
            <a:r>
              <a:rPr lang="en-GB" b="0" i="0" dirty="0">
                <a:solidFill>
                  <a:srgbClr val="2F4858"/>
                </a:solidFill>
                <a:effectLst/>
                <a:latin typeface="roboto" panose="02000000000000000000" pitchFamily="2" charset="0"/>
              </a:rPr>
              <a:t>Through our range of services in school, home and the community we help families see a better future, believe it is attainable, and choose to make it happen.</a:t>
            </a:r>
          </a:p>
          <a:p>
            <a:endParaRPr lang="en-GB" dirty="0"/>
          </a:p>
        </p:txBody>
      </p:sp>
      <p:pic>
        <p:nvPicPr>
          <p:cNvPr id="3076" name="Picture 4" descr="Home - Malachi">
            <a:extLst>
              <a:ext uri="{FF2B5EF4-FFF2-40B4-BE49-F238E27FC236}">
                <a16:creationId xmlns:a16="http://schemas.microsoft.com/office/drawing/2014/main" id="{B100D9D8-4F08-7C67-65A9-2BFE507A12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362" y="1150143"/>
            <a:ext cx="5372377" cy="4557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78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A29A6-BA60-0DA0-7BAA-DE0CB89EA1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AB2FE68-CBB6-3358-A40E-41CD767DECF3}"/>
              </a:ext>
            </a:extLst>
          </p:cNvPr>
          <p:cNvSpPr>
            <a:spLocks noGrp="1"/>
          </p:cNvSpPr>
          <p:nvPr>
            <p:ph idx="1"/>
          </p:nvPr>
        </p:nvSpPr>
        <p:spPr/>
        <p:txBody>
          <a:bodyPr/>
          <a:lstStyle/>
          <a:p>
            <a:endParaRPr lang="en-GB"/>
          </a:p>
        </p:txBody>
      </p:sp>
      <p:pic>
        <p:nvPicPr>
          <p:cNvPr id="4098" name="Picture 2" descr="Student Leadership – Lord Grey Academy">
            <a:extLst>
              <a:ext uri="{FF2B5EF4-FFF2-40B4-BE49-F238E27FC236}">
                <a16:creationId xmlns:a16="http://schemas.microsoft.com/office/drawing/2014/main" id="{6D557A30-F0FF-1E11-BF29-6A78072178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011" y="681037"/>
            <a:ext cx="9797801" cy="5584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065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6" name="Rectangle 5135">
            <a:extLst>
              <a:ext uri="{FF2B5EF4-FFF2-40B4-BE49-F238E27FC236}">
                <a16:creationId xmlns:a16="http://schemas.microsoft.com/office/drawing/2014/main" id="{99F1FFA9-D672-408C-9220-ADEEC6ABD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1F7C91-E5A4-B19C-D483-0068C7466714}"/>
              </a:ext>
            </a:extLst>
          </p:cNvPr>
          <p:cNvSpPr>
            <a:spLocks noGrp="1"/>
          </p:cNvSpPr>
          <p:nvPr>
            <p:ph type="title"/>
          </p:nvPr>
        </p:nvSpPr>
        <p:spPr>
          <a:xfrm>
            <a:off x="838201" y="365125"/>
            <a:ext cx="3816095" cy="1938076"/>
          </a:xfrm>
        </p:spPr>
        <p:txBody>
          <a:bodyPr>
            <a:normAutofit/>
          </a:bodyPr>
          <a:lstStyle/>
          <a:p>
            <a:r>
              <a:rPr lang="en-GB" sz="6600" b="1" dirty="0"/>
              <a:t>Reading </a:t>
            </a:r>
          </a:p>
        </p:txBody>
      </p:sp>
      <p:sp>
        <p:nvSpPr>
          <p:cNvPr id="5128" name="Content Placeholder 5127">
            <a:extLst>
              <a:ext uri="{FF2B5EF4-FFF2-40B4-BE49-F238E27FC236}">
                <a16:creationId xmlns:a16="http://schemas.microsoft.com/office/drawing/2014/main" id="{83EF963C-A760-49C4-0AA7-2DDEE60E730F}"/>
              </a:ext>
            </a:extLst>
          </p:cNvPr>
          <p:cNvSpPr>
            <a:spLocks noGrp="1"/>
          </p:cNvSpPr>
          <p:nvPr>
            <p:ph idx="1"/>
          </p:nvPr>
        </p:nvSpPr>
        <p:spPr>
          <a:xfrm>
            <a:off x="838201" y="2482589"/>
            <a:ext cx="3816096" cy="3694373"/>
          </a:xfrm>
        </p:spPr>
        <p:txBody>
          <a:bodyPr>
            <a:normAutofit lnSpcReduction="10000"/>
          </a:bodyPr>
          <a:lstStyle/>
          <a:p>
            <a:r>
              <a:rPr lang="en-US" sz="3200" dirty="0"/>
              <a:t>NGRT Reading Age Testing </a:t>
            </a:r>
          </a:p>
          <a:p>
            <a:r>
              <a:rPr lang="en-US" sz="3200" dirty="0"/>
              <a:t>Dedicated Library Lessons </a:t>
            </a:r>
          </a:p>
          <a:p>
            <a:r>
              <a:rPr lang="en-US" sz="3200" dirty="0"/>
              <a:t>Form Tutor Reading </a:t>
            </a:r>
            <a:r>
              <a:rPr lang="en-US" sz="3200" dirty="0" err="1"/>
              <a:t>Programme</a:t>
            </a:r>
            <a:endParaRPr lang="en-US" sz="3200" dirty="0"/>
          </a:p>
          <a:p>
            <a:r>
              <a:rPr lang="en-US" sz="3200" dirty="0"/>
              <a:t>Reading across the curriculum  </a:t>
            </a:r>
          </a:p>
          <a:p>
            <a:pPr marL="0" indent="0">
              <a:buNone/>
            </a:pPr>
            <a:endParaRPr lang="en-US" sz="2000" dirty="0"/>
          </a:p>
        </p:txBody>
      </p:sp>
      <p:pic>
        <p:nvPicPr>
          <p:cNvPr id="5122" name="Picture 2" descr="1st Year NGRT Assessment - Glanmire Community College">
            <a:extLst>
              <a:ext uri="{FF2B5EF4-FFF2-40B4-BE49-F238E27FC236}">
                <a16:creationId xmlns:a16="http://schemas.microsoft.com/office/drawing/2014/main" id="{D422D504-B8BA-202F-6449-E65E810CDD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9877"/>
          <a:stretch/>
        </p:blipFill>
        <p:spPr bwMode="auto">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a:noFill/>
          <a:extLst>
            <a:ext uri="{909E8E84-426E-40DD-AFC4-6F175D3DCCD1}">
              <a14:hiddenFill xmlns:a14="http://schemas.microsoft.com/office/drawing/2010/main">
                <a:solidFill>
                  <a:srgbClr val="FFFFFF"/>
                </a:solidFill>
              </a14:hiddenFill>
            </a:ext>
          </a:extLst>
        </p:spPr>
      </p:pic>
      <p:pic>
        <p:nvPicPr>
          <p:cNvPr id="5124" name="Picture 4" descr="10 ESSENTIAL READS to improve reading comprehension">
            <a:extLst>
              <a:ext uri="{FF2B5EF4-FFF2-40B4-BE49-F238E27FC236}">
                <a16:creationId xmlns:a16="http://schemas.microsoft.com/office/drawing/2014/main" id="{E5D5D8D0-97D9-9AC5-D1C8-3F0C7D8F84D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231"/>
          <a:stretch/>
        </p:blipFill>
        <p:spPr bwMode="auto">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47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2FCDD-2BC4-0C43-2DE0-E95B8971A3F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64C5976-55D0-3CC8-4090-0670C29627D4}"/>
              </a:ext>
            </a:extLst>
          </p:cNvPr>
          <p:cNvSpPr>
            <a:spLocks noGrp="1"/>
          </p:cNvSpPr>
          <p:nvPr>
            <p:ph idx="1"/>
          </p:nvPr>
        </p:nvSpPr>
        <p:spPr>
          <a:xfrm>
            <a:off x="838200" y="4129087"/>
            <a:ext cx="10515600" cy="2047875"/>
          </a:xfrm>
        </p:spPr>
        <p:txBody>
          <a:bodyPr/>
          <a:lstStyle/>
          <a:p>
            <a:r>
              <a:rPr lang="en-GB" dirty="0"/>
              <a:t>Sports clubs </a:t>
            </a:r>
          </a:p>
          <a:p>
            <a:r>
              <a:rPr lang="en-GB" dirty="0"/>
              <a:t>Debate and writing clubs </a:t>
            </a:r>
          </a:p>
          <a:p>
            <a:r>
              <a:rPr lang="en-GB" dirty="0"/>
              <a:t>Musical Theatre Productions </a:t>
            </a:r>
          </a:p>
        </p:txBody>
      </p:sp>
      <p:pic>
        <p:nvPicPr>
          <p:cNvPr id="6146" name="Picture 2" descr="Enrichment - Mansfield Public School">
            <a:extLst>
              <a:ext uri="{FF2B5EF4-FFF2-40B4-BE49-F238E27FC236}">
                <a16:creationId xmlns:a16="http://schemas.microsoft.com/office/drawing/2014/main" id="{F8F3175E-D715-1C0C-6162-0A75763062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35909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asting Has Begun for Disney Channel's High School Musical Series and We're  Feeling the Wildcat Spirit | Disney News">
            <a:extLst>
              <a:ext uri="{FF2B5EF4-FFF2-40B4-BE49-F238E27FC236}">
                <a16:creationId xmlns:a16="http://schemas.microsoft.com/office/drawing/2014/main" id="{98B2228B-E991-89E1-BF8C-DA46990D28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475" y="4129087"/>
            <a:ext cx="3948288" cy="2220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801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185</Words>
  <Application>Microsoft Macintosh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Roboto</vt:lpstr>
      <vt:lpstr>Roboto</vt:lpstr>
      <vt:lpstr>Office Theme</vt:lpstr>
      <vt:lpstr>PowerPoint Presentation</vt:lpstr>
      <vt:lpstr>PowerPoint Presentation</vt:lpstr>
      <vt:lpstr>PowerPoint Presentation</vt:lpstr>
      <vt:lpstr>PowerPoint Presentation</vt:lpstr>
      <vt:lpstr>Reading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Mrs G (GDuncan)</dc:creator>
  <cp:lastModifiedBy>DUNCAN, Mrs G (GDuncan)</cp:lastModifiedBy>
  <cp:revision>1</cp:revision>
  <dcterms:created xsi:type="dcterms:W3CDTF">2023-10-03T21:10:57Z</dcterms:created>
  <dcterms:modified xsi:type="dcterms:W3CDTF">2023-10-03T21:29:43Z</dcterms:modified>
</cp:coreProperties>
</file>